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9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398850-B679-4C06-A304-C74918AC7F2C}"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649C6-CC5A-487C-8E19-9BBE6B54A5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398850-B679-4C06-A304-C74918AC7F2C}"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649C6-CC5A-487C-8E19-9BBE6B54A5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398850-B679-4C06-A304-C74918AC7F2C}"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649C6-CC5A-487C-8E19-9BBE6B54A5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398850-B679-4C06-A304-C74918AC7F2C}"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649C6-CC5A-487C-8E19-9BBE6B54A5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398850-B679-4C06-A304-C74918AC7F2C}"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649C6-CC5A-487C-8E19-9BBE6B54A5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398850-B679-4C06-A304-C74918AC7F2C}"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649C6-CC5A-487C-8E19-9BBE6B54A5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398850-B679-4C06-A304-C74918AC7F2C}" type="datetimeFigureOut">
              <a:rPr lang="en-US" smtClean="0"/>
              <a:pPr/>
              <a:t>9/20/2013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2649C6-CC5A-487C-8E19-9BBE6B54A5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398850-B679-4C06-A304-C74918AC7F2C}" type="datetimeFigureOut">
              <a:rPr lang="en-US" smtClean="0"/>
              <a:pPr/>
              <a:t>9/20/2013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2649C6-CC5A-487C-8E19-9BBE6B54A5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98850-B679-4C06-A304-C74918AC7F2C}" type="datetimeFigureOut">
              <a:rPr lang="en-US" smtClean="0"/>
              <a:pPr/>
              <a:t>9/20/2013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2649C6-CC5A-487C-8E19-9BBE6B54A5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8850-B679-4C06-A304-C74918AC7F2C}"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649C6-CC5A-487C-8E19-9BBE6B54A5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8850-B679-4C06-A304-C74918AC7F2C}"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649C6-CC5A-487C-8E19-9BBE6B54A5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98850-B679-4C06-A304-C74918AC7F2C}" type="datetimeFigureOut">
              <a:rPr lang="en-US" smtClean="0"/>
              <a:pPr/>
              <a:t>9/20/2013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649C6-CC5A-487C-8E19-9BBE6B54A5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r>
              <a:rPr lang="en-US" dirty="0" smtClean="0">
                <a:latin typeface="Times New Roman" pitchFamily="18" charset="0"/>
                <a:cs typeface="Times New Roman" pitchFamily="18" charset="0"/>
              </a:rPr>
              <a:t>Workshop #4:  Sentence Errors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1828800"/>
            <a:ext cx="7848600" cy="685800"/>
          </a:xfrm>
        </p:spPr>
        <p:txBody>
          <a:bodyPr/>
          <a:lstStyle/>
          <a:p>
            <a:r>
              <a:rPr lang="en-US" dirty="0" smtClean="0">
                <a:solidFill>
                  <a:schemeClr val="tx1"/>
                </a:solidFill>
                <a:latin typeface="Times New Roman" pitchFamily="18" charset="0"/>
                <a:cs typeface="Times New Roman" pitchFamily="18" charset="0"/>
              </a:rPr>
              <a:t>There are four basic types of sentence errors:  </a:t>
            </a:r>
            <a:endParaRPr lang="en-US" dirty="0">
              <a:solidFill>
                <a:schemeClr val="tx1"/>
              </a:solidFill>
              <a:latin typeface="Times New Roman" pitchFamily="18" charset="0"/>
              <a:cs typeface="Times New Roman" pitchFamily="18" charset="0"/>
            </a:endParaRPr>
          </a:p>
        </p:txBody>
      </p:sp>
      <p:sp>
        <p:nvSpPr>
          <p:cNvPr id="8" name="TextBox 7"/>
          <p:cNvSpPr txBox="1"/>
          <p:nvPr/>
        </p:nvSpPr>
        <p:spPr>
          <a:xfrm>
            <a:off x="1981200" y="2743200"/>
            <a:ext cx="4389172" cy="1815882"/>
          </a:xfrm>
          <a:prstGeom prst="rect">
            <a:avLst/>
          </a:prstGeom>
          <a:noFill/>
        </p:spPr>
        <p:txBody>
          <a:bodyPr wrap="square" rtlCol="0">
            <a:spAutoFit/>
          </a:bodyPr>
          <a:lstStyle/>
          <a:p>
            <a:pPr marL="342900" indent="-342900">
              <a:buAutoNum type="arabicPeriod"/>
            </a:pPr>
            <a:r>
              <a:rPr lang="en-US" sz="2800" dirty="0" smtClean="0"/>
              <a:t>Sentence Fragments</a:t>
            </a:r>
          </a:p>
          <a:p>
            <a:pPr marL="342900" indent="-342900">
              <a:buAutoNum type="arabicPeriod"/>
            </a:pPr>
            <a:r>
              <a:rPr lang="en-US" sz="2800" dirty="0" smtClean="0"/>
              <a:t>Fused Sentences</a:t>
            </a:r>
          </a:p>
          <a:p>
            <a:pPr marL="342900" indent="-342900">
              <a:buAutoNum type="arabicPeriod"/>
            </a:pPr>
            <a:r>
              <a:rPr lang="en-US" sz="2800" dirty="0" smtClean="0"/>
              <a:t>Comma Splices</a:t>
            </a:r>
          </a:p>
          <a:p>
            <a:pPr marL="342900" indent="-342900">
              <a:buAutoNum type="arabicPeriod"/>
            </a:pPr>
            <a:r>
              <a:rPr lang="en-US" sz="2800" dirty="0" smtClean="0"/>
              <a:t>Comma Error problems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dow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dow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wipe(dow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wipe(down)">
                                      <p:cBhvr>
                                        <p:cTn id="2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458200" cy="6463308"/>
          </a:xfrm>
          <a:prstGeom prst="rect">
            <a:avLst/>
          </a:prstGeom>
          <a:noFill/>
        </p:spPr>
        <p:txBody>
          <a:bodyPr wrap="square" rtlCol="0">
            <a:spAutoFit/>
          </a:bodyPr>
          <a:lstStyle/>
          <a:p>
            <a:r>
              <a:rPr lang="en-US" dirty="0" smtClean="0"/>
              <a:t>Motorcycles are enjoyable but they are also very dangerous.</a:t>
            </a:r>
          </a:p>
          <a:p>
            <a:r>
              <a:rPr lang="en-US" i="1" dirty="0" smtClean="0">
                <a:solidFill>
                  <a:srgbClr val="FF0000"/>
                </a:solidFill>
              </a:rPr>
              <a:t>Comma error run-on</a:t>
            </a:r>
          </a:p>
          <a:p>
            <a:r>
              <a:rPr lang="en-US" dirty="0" smtClean="0">
                <a:solidFill>
                  <a:srgbClr val="FF0000"/>
                </a:solidFill>
              </a:rPr>
              <a:t>.</a:t>
            </a:r>
          </a:p>
          <a:p>
            <a:r>
              <a:rPr lang="en-US" dirty="0" smtClean="0"/>
              <a:t>One can be hurt badly in an accident cars hit bikes a lot.</a:t>
            </a:r>
          </a:p>
          <a:p>
            <a:r>
              <a:rPr lang="en-US" i="1" dirty="0" smtClean="0">
                <a:solidFill>
                  <a:srgbClr val="FF0000"/>
                </a:solidFill>
              </a:rPr>
              <a:t>Fused</a:t>
            </a:r>
          </a:p>
          <a:p>
            <a:r>
              <a:rPr lang="en-US" dirty="0" smtClean="0"/>
              <a:t>.</a:t>
            </a:r>
          </a:p>
          <a:p>
            <a:r>
              <a:rPr lang="en-US" dirty="0" smtClean="0"/>
              <a:t>Bikes and cars need to share the road, and both riders and drivers need to pay attention.</a:t>
            </a:r>
          </a:p>
          <a:p>
            <a:r>
              <a:rPr lang="en-US" i="1" dirty="0" smtClean="0">
                <a:solidFill>
                  <a:srgbClr val="00B050"/>
                </a:solidFill>
              </a:rPr>
              <a:t>Correct</a:t>
            </a:r>
          </a:p>
          <a:p>
            <a:r>
              <a:rPr lang="en-US" dirty="0" smtClean="0"/>
              <a:t>.</a:t>
            </a:r>
          </a:p>
          <a:p>
            <a:r>
              <a:rPr lang="en-US" dirty="0" smtClean="0"/>
              <a:t>Spiders are not always a bad thing, they eat other insects when they are outside.</a:t>
            </a:r>
          </a:p>
          <a:p>
            <a:r>
              <a:rPr lang="en-US" i="1" dirty="0" smtClean="0">
                <a:solidFill>
                  <a:srgbClr val="FF0000"/>
                </a:solidFill>
              </a:rPr>
              <a:t>Comma Splice</a:t>
            </a:r>
          </a:p>
          <a:p>
            <a:r>
              <a:rPr lang="en-US" dirty="0" smtClean="0"/>
              <a:t>.</a:t>
            </a:r>
          </a:p>
          <a:p>
            <a:r>
              <a:rPr lang="en-US" dirty="0" smtClean="0"/>
              <a:t>The </a:t>
            </a:r>
            <a:r>
              <a:rPr lang="en-US" dirty="0" err="1" smtClean="0"/>
              <a:t>schoolbus</a:t>
            </a:r>
            <a:r>
              <a:rPr lang="en-US" dirty="0" smtClean="0"/>
              <a:t> stopped at the railroad tracks.  Because a train was crossing.</a:t>
            </a:r>
          </a:p>
          <a:p>
            <a:r>
              <a:rPr lang="en-US" i="1" dirty="0" smtClean="0">
                <a:solidFill>
                  <a:srgbClr val="FF0000"/>
                </a:solidFill>
              </a:rPr>
              <a:t>Fragment</a:t>
            </a:r>
          </a:p>
          <a:p>
            <a:r>
              <a:rPr lang="en-US" dirty="0" smtClean="0"/>
              <a:t>.</a:t>
            </a:r>
          </a:p>
          <a:p>
            <a:r>
              <a:rPr lang="en-US" dirty="0" smtClean="0"/>
              <a:t>When you get to the store.  Be sure to buy some milk.  </a:t>
            </a:r>
          </a:p>
          <a:p>
            <a:r>
              <a:rPr lang="en-US" i="1" dirty="0" smtClean="0">
                <a:solidFill>
                  <a:srgbClr val="FF0000"/>
                </a:solidFill>
              </a:rPr>
              <a:t>Fragment</a:t>
            </a:r>
          </a:p>
          <a:p>
            <a:r>
              <a:rPr lang="en-US" dirty="0" smtClean="0"/>
              <a:t>.</a:t>
            </a:r>
          </a:p>
          <a:p>
            <a:r>
              <a:rPr lang="en-US" dirty="0" smtClean="0"/>
              <a:t>I do not like to wake up early and when I do, I usually need coffee.</a:t>
            </a:r>
          </a:p>
          <a:p>
            <a:r>
              <a:rPr lang="en-US" i="1" dirty="0" smtClean="0">
                <a:solidFill>
                  <a:srgbClr val="FF0000"/>
                </a:solidFill>
              </a:rPr>
              <a:t>Comma error run on….remember to spot the clauses </a:t>
            </a:r>
            <a:r>
              <a:rPr lang="en-US" i="1" dirty="0" smtClean="0">
                <a:solidFill>
                  <a:srgbClr val="FF0000"/>
                </a:solidFill>
                <a:sym typeface="Wingdings" pitchFamily="2" charset="2"/>
              </a:rPr>
              <a:t></a:t>
            </a:r>
          </a:p>
          <a:p>
            <a:r>
              <a:rPr lang="en-US" dirty="0" smtClean="0">
                <a:sym typeface="Wingdings" pitchFamily="2" charset="2"/>
              </a:rPr>
              <a:t>.</a:t>
            </a:r>
          </a:p>
          <a:p>
            <a:r>
              <a:rPr lang="en-US" dirty="0" smtClean="0">
                <a:sym typeface="Wingdings" pitchFamily="2" charset="2"/>
              </a:rPr>
              <a:t>Mr. Johnson gives out the best Halloween candy lets trick-or-treat there first.</a:t>
            </a:r>
          </a:p>
          <a:p>
            <a:r>
              <a:rPr lang="en-US" i="1" dirty="0" smtClean="0">
                <a:solidFill>
                  <a:srgbClr val="FF0000"/>
                </a:solidFill>
                <a:sym typeface="Wingdings" pitchFamily="2" charset="2"/>
              </a:rPr>
              <a:t>Fused</a:t>
            </a:r>
            <a:endParaRPr lang="en-US"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down)">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down)">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down)">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down)">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wipe(down)">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wipe(down)">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wipe(down)">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wipe(down)">
                                      <p:cBhvr>
                                        <p:cTn id="72" dur="500"/>
                                        <p:tgtEl>
                                          <p:spTgt spid="2">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2">
                                            <p:txEl>
                                              <p:pRg st="14" end="14"/>
                                            </p:txEl>
                                          </p:spTgt>
                                        </p:tgtEl>
                                        <p:attrNameLst>
                                          <p:attrName>style.visibility</p:attrName>
                                        </p:attrNameLst>
                                      </p:cBhvr>
                                      <p:to>
                                        <p:strVal val="visible"/>
                                      </p:to>
                                    </p:set>
                                    <p:animEffect transition="in" filter="wipe(down)">
                                      <p:cBhvr>
                                        <p:cTn id="77" dur="500"/>
                                        <p:tgtEl>
                                          <p:spTgt spid="2">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2">
                                            <p:txEl>
                                              <p:pRg st="15" end="15"/>
                                            </p:txEl>
                                          </p:spTgt>
                                        </p:tgtEl>
                                        <p:attrNameLst>
                                          <p:attrName>style.visibility</p:attrName>
                                        </p:attrNameLst>
                                      </p:cBhvr>
                                      <p:to>
                                        <p:strVal val="visible"/>
                                      </p:to>
                                    </p:set>
                                    <p:animEffect transition="in" filter="wipe(down)">
                                      <p:cBhvr>
                                        <p:cTn id="82" dur="500"/>
                                        <p:tgtEl>
                                          <p:spTgt spid="2">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2">
                                            <p:txEl>
                                              <p:pRg st="16" end="16"/>
                                            </p:txEl>
                                          </p:spTgt>
                                        </p:tgtEl>
                                        <p:attrNameLst>
                                          <p:attrName>style.visibility</p:attrName>
                                        </p:attrNameLst>
                                      </p:cBhvr>
                                      <p:to>
                                        <p:strVal val="visible"/>
                                      </p:to>
                                    </p:set>
                                    <p:animEffect transition="in" filter="wipe(down)">
                                      <p:cBhvr>
                                        <p:cTn id="87" dur="500"/>
                                        <p:tgtEl>
                                          <p:spTgt spid="2">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2">
                                            <p:txEl>
                                              <p:pRg st="17" end="17"/>
                                            </p:txEl>
                                          </p:spTgt>
                                        </p:tgtEl>
                                        <p:attrNameLst>
                                          <p:attrName>style.visibility</p:attrName>
                                        </p:attrNameLst>
                                      </p:cBhvr>
                                      <p:to>
                                        <p:strVal val="visible"/>
                                      </p:to>
                                    </p:set>
                                    <p:animEffect transition="in" filter="wipe(down)">
                                      <p:cBhvr>
                                        <p:cTn id="92" dur="500"/>
                                        <p:tgtEl>
                                          <p:spTgt spid="2">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2">
                                            <p:txEl>
                                              <p:pRg st="18" end="18"/>
                                            </p:txEl>
                                          </p:spTgt>
                                        </p:tgtEl>
                                        <p:attrNameLst>
                                          <p:attrName>style.visibility</p:attrName>
                                        </p:attrNameLst>
                                      </p:cBhvr>
                                      <p:to>
                                        <p:strVal val="visible"/>
                                      </p:to>
                                    </p:set>
                                    <p:animEffect transition="in" filter="wipe(down)">
                                      <p:cBhvr>
                                        <p:cTn id="97" dur="500"/>
                                        <p:tgtEl>
                                          <p:spTgt spid="2">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2">
                                            <p:txEl>
                                              <p:pRg st="19" end="19"/>
                                            </p:txEl>
                                          </p:spTgt>
                                        </p:tgtEl>
                                        <p:attrNameLst>
                                          <p:attrName>style.visibility</p:attrName>
                                        </p:attrNameLst>
                                      </p:cBhvr>
                                      <p:to>
                                        <p:strVal val="visible"/>
                                      </p:to>
                                    </p:set>
                                    <p:animEffect transition="in" filter="wipe(down)">
                                      <p:cBhvr>
                                        <p:cTn id="102" dur="500"/>
                                        <p:tgtEl>
                                          <p:spTgt spid="2">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2">
                                            <p:txEl>
                                              <p:pRg st="20" end="20"/>
                                            </p:txEl>
                                          </p:spTgt>
                                        </p:tgtEl>
                                        <p:attrNameLst>
                                          <p:attrName>style.visibility</p:attrName>
                                        </p:attrNameLst>
                                      </p:cBhvr>
                                      <p:to>
                                        <p:strVal val="visible"/>
                                      </p:to>
                                    </p:set>
                                    <p:animEffect transition="in" filter="wipe(down)">
                                      <p:cBhvr>
                                        <p:cTn id="107" dur="500"/>
                                        <p:tgtEl>
                                          <p:spTgt spid="2">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2">
                                            <p:txEl>
                                              <p:pRg st="21" end="21"/>
                                            </p:txEl>
                                          </p:spTgt>
                                        </p:tgtEl>
                                        <p:attrNameLst>
                                          <p:attrName>style.visibility</p:attrName>
                                        </p:attrNameLst>
                                      </p:cBhvr>
                                      <p:to>
                                        <p:strVal val="visible"/>
                                      </p:to>
                                    </p:set>
                                    <p:animEffect transition="in" filter="wipe(down)">
                                      <p:cBhvr>
                                        <p:cTn id="112" dur="500"/>
                                        <p:tgtEl>
                                          <p:spTgt spid="2">
                                            <p:txEl>
                                              <p:pRg st="21" end="21"/>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2">
                                            <p:txEl>
                                              <p:pRg st="22" end="22"/>
                                            </p:txEl>
                                          </p:spTgt>
                                        </p:tgtEl>
                                        <p:attrNameLst>
                                          <p:attrName>style.visibility</p:attrName>
                                        </p:attrNameLst>
                                      </p:cBhvr>
                                      <p:to>
                                        <p:strVal val="visible"/>
                                      </p:to>
                                    </p:set>
                                    <p:animEffect transition="in" filter="wipe(down)">
                                      <p:cBhvr>
                                        <p:cTn id="117" dur="500"/>
                                        <p:tgtEl>
                                          <p:spTgt spid="2">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8305800" cy="5632311"/>
          </a:xfrm>
          <a:prstGeom prst="rect">
            <a:avLst/>
          </a:prstGeom>
          <a:noFill/>
        </p:spPr>
        <p:txBody>
          <a:bodyPr wrap="square" rtlCol="0">
            <a:spAutoFit/>
          </a:bodyPr>
          <a:lstStyle/>
          <a:p>
            <a:r>
              <a:rPr lang="en-US" dirty="0" smtClean="0"/>
              <a:t>Okay, for the next few sentences, describe how you would fix the error.</a:t>
            </a:r>
          </a:p>
          <a:p>
            <a:endParaRPr lang="en-US" dirty="0" smtClean="0"/>
          </a:p>
          <a:p>
            <a:r>
              <a:rPr lang="en-US" dirty="0" smtClean="0"/>
              <a:t>I do not like sweets. Because all of my teeth fell out.</a:t>
            </a:r>
          </a:p>
          <a:p>
            <a:r>
              <a:rPr lang="en-US" i="1" dirty="0" smtClean="0">
                <a:solidFill>
                  <a:srgbClr val="FF0000"/>
                </a:solidFill>
              </a:rPr>
              <a:t>Fragment—fix by removing the period and making all one sentence.</a:t>
            </a:r>
          </a:p>
          <a:p>
            <a:r>
              <a:rPr lang="en-US" dirty="0" smtClean="0"/>
              <a:t>.</a:t>
            </a:r>
          </a:p>
          <a:p>
            <a:r>
              <a:rPr lang="en-US" dirty="0" smtClean="0"/>
              <a:t>There is a hole in the bucket and we cannot get the water properly.</a:t>
            </a:r>
          </a:p>
          <a:p>
            <a:r>
              <a:rPr lang="en-US" i="1" dirty="0" smtClean="0">
                <a:solidFill>
                  <a:srgbClr val="FF0000"/>
                </a:solidFill>
              </a:rPr>
              <a:t>Comma error run-on—put a comma between “bucket” and “we.”</a:t>
            </a:r>
          </a:p>
          <a:p>
            <a:r>
              <a:rPr lang="en-US" dirty="0" smtClean="0"/>
              <a:t>.</a:t>
            </a:r>
          </a:p>
          <a:p>
            <a:r>
              <a:rPr lang="en-US" dirty="0" smtClean="0"/>
              <a:t>The highway exit is next so you should move over to the right lane</a:t>
            </a:r>
          </a:p>
          <a:p>
            <a:r>
              <a:rPr lang="en-US" i="1" dirty="0" smtClean="0">
                <a:solidFill>
                  <a:srgbClr val="FF0000"/>
                </a:solidFill>
              </a:rPr>
              <a:t>Comma error run-on—put a comma between “next” and “should.”</a:t>
            </a:r>
          </a:p>
          <a:p>
            <a:r>
              <a:rPr lang="en-US" dirty="0" smtClean="0"/>
              <a:t>.</a:t>
            </a:r>
          </a:p>
          <a:p>
            <a:r>
              <a:rPr lang="en-US" dirty="0" smtClean="0"/>
              <a:t>When Billy was six years old, he went to the zoo and fell down he hates that place now.</a:t>
            </a:r>
          </a:p>
          <a:p>
            <a:r>
              <a:rPr lang="en-US" i="1" dirty="0" smtClean="0">
                <a:solidFill>
                  <a:srgbClr val="FF0000"/>
                </a:solidFill>
              </a:rPr>
              <a:t>Fused—use a semicolon, or make both separate sentences, or make one dependent.</a:t>
            </a:r>
          </a:p>
          <a:p>
            <a:r>
              <a:rPr lang="en-US" dirty="0" smtClean="0"/>
              <a:t>.</a:t>
            </a:r>
          </a:p>
          <a:p>
            <a:r>
              <a:rPr lang="en-US" dirty="0" smtClean="0"/>
              <a:t>Marty like to eat ice cream, he hates cake.</a:t>
            </a:r>
          </a:p>
          <a:p>
            <a:r>
              <a:rPr lang="en-US" i="1" dirty="0" smtClean="0">
                <a:solidFill>
                  <a:srgbClr val="FF0000"/>
                </a:solidFill>
              </a:rPr>
              <a:t>Splice—add a FANBOYS (coordinating conjunction) after the comma.</a:t>
            </a:r>
          </a:p>
          <a:p>
            <a:r>
              <a:rPr lang="en-US" dirty="0" smtClean="0"/>
              <a:t>.</a:t>
            </a:r>
          </a:p>
          <a:p>
            <a:r>
              <a:rPr lang="en-US" dirty="0" smtClean="0"/>
              <a:t>When I grow up, I want to be Superman, I can do good deeds for people.</a:t>
            </a:r>
          </a:p>
          <a:p>
            <a:r>
              <a:rPr lang="en-US" i="1" dirty="0" smtClean="0">
                <a:solidFill>
                  <a:srgbClr val="FF0000"/>
                </a:solidFill>
              </a:rPr>
              <a:t>Splice again!—put a FANBOYS (coordinating conjunction) after “Superman” and the comma.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down)">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down)">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down)">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wipe(down)">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wipe(down)">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wipe(down)">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wipe(down)">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wipe(down)">
                                      <p:cBhvr>
                                        <p:cTn id="62" dur="500"/>
                                        <p:tgtEl>
                                          <p:spTgt spid="2">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
                                            <p:txEl>
                                              <p:pRg st="13" end="13"/>
                                            </p:txEl>
                                          </p:spTgt>
                                        </p:tgtEl>
                                        <p:attrNameLst>
                                          <p:attrName>style.visibility</p:attrName>
                                        </p:attrNameLst>
                                      </p:cBhvr>
                                      <p:to>
                                        <p:strVal val="visible"/>
                                      </p:to>
                                    </p:set>
                                    <p:animEffect transition="in" filter="wipe(down)">
                                      <p:cBhvr>
                                        <p:cTn id="67" dur="500"/>
                                        <p:tgtEl>
                                          <p:spTgt spid="2">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
                                            <p:txEl>
                                              <p:pRg st="14" end="14"/>
                                            </p:txEl>
                                          </p:spTgt>
                                        </p:tgtEl>
                                        <p:attrNameLst>
                                          <p:attrName>style.visibility</p:attrName>
                                        </p:attrNameLst>
                                      </p:cBhvr>
                                      <p:to>
                                        <p:strVal val="visible"/>
                                      </p:to>
                                    </p:set>
                                    <p:animEffect transition="in" filter="wipe(down)">
                                      <p:cBhvr>
                                        <p:cTn id="72" dur="500"/>
                                        <p:tgtEl>
                                          <p:spTgt spid="2">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2">
                                            <p:txEl>
                                              <p:pRg st="15" end="15"/>
                                            </p:txEl>
                                          </p:spTgt>
                                        </p:tgtEl>
                                        <p:attrNameLst>
                                          <p:attrName>style.visibility</p:attrName>
                                        </p:attrNameLst>
                                      </p:cBhvr>
                                      <p:to>
                                        <p:strVal val="visible"/>
                                      </p:to>
                                    </p:set>
                                    <p:animEffect transition="in" filter="wipe(down)">
                                      <p:cBhvr>
                                        <p:cTn id="77" dur="500"/>
                                        <p:tgtEl>
                                          <p:spTgt spid="2">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2">
                                            <p:txEl>
                                              <p:pRg st="16" end="16"/>
                                            </p:txEl>
                                          </p:spTgt>
                                        </p:tgtEl>
                                        <p:attrNameLst>
                                          <p:attrName>style.visibility</p:attrName>
                                        </p:attrNameLst>
                                      </p:cBhvr>
                                      <p:to>
                                        <p:strVal val="visible"/>
                                      </p:to>
                                    </p:set>
                                    <p:animEffect transition="in" filter="wipe(down)">
                                      <p:cBhvr>
                                        <p:cTn id="82" dur="500"/>
                                        <p:tgtEl>
                                          <p:spTgt spid="2">
                                            <p:txEl>
                                              <p:pRg st="16" end="1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2">
                                            <p:txEl>
                                              <p:pRg st="17" end="17"/>
                                            </p:txEl>
                                          </p:spTgt>
                                        </p:tgtEl>
                                        <p:attrNameLst>
                                          <p:attrName>style.visibility</p:attrName>
                                        </p:attrNameLst>
                                      </p:cBhvr>
                                      <p:to>
                                        <p:strVal val="visible"/>
                                      </p:to>
                                    </p:set>
                                    <p:animEffect transition="in" filter="wipe(down)">
                                      <p:cBhvr>
                                        <p:cTn id="87" dur="500"/>
                                        <p:tgtEl>
                                          <p:spTgt spid="2">
                                            <p:txEl>
                                              <p:pRg st="17" end="17"/>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2">
                                            <p:txEl>
                                              <p:pRg st="18" end="18"/>
                                            </p:txEl>
                                          </p:spTgt>
                                        </p:tgtEl>
                                        <p:attrNameLst>
                                          <p:attrName>style.visibility</p:attrName>
                                        </p:attrNameLst>
                                      </p:cBhvr>
                                      <p:to>
                                        <p:strVal val="visible"/>
                                      </p:to>
                                    </p:set>
                                    <p:animEffect transition="in" filter="wipe(down)">
                                      <p:cBhvr>
                                        <p:cTn id="92" dur="500"/>
                                        <p:tgtEl>
                                          <p:spTgt spid="2">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09600"/>
            <a:ext cx="7543800" cy="1477328"/>
          </a:xfrm>
          <a:prstGeom prst="rect">
            <a:avLst/>
          </a:prstGeom>
          <a:noFill/>
        </p:spPr>
        <p:txBody>
          <a:bodyPr wrap="square" rtlCol="0">
            <a:spAutoFit/>
          </a:bodyPr>
          <a:lstStyle/>
          <a:p>
            <a:r>
              <a:rPr lang="en-US" dirty="0" smtClean="0"/>
              <a:t>One way to practice these skills everyday is to scan your friends’ social media posts (Twitter, </a:t>
            </a:r>
            <a:r>
              <a:rPr lang="en-US" dirty="0" err="1" smtClean="0"/>
              <a:t>Facebook</a:t>
            </a:r>
            <a:r>
              <a:rPr lang="en-US" dirty="0" smtClean="0"/>
              <a:t>) for errors to see if you can spot any.  Text messaging is a great place to practice as well.  </a:t>
            </a:r>
          </a:p>
          <a:p>
            <a:endParaRPr lang="en-US" dirty="0" smtClean="0"/>
          </a:p>
          <a:p>
            <a:r>
              <a:rPr lang="en-US" dirty="0" smtClean="0"/>
              <a:t>Any 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852632" cy="1569660"/>
          </a:xfrm>
          <a:prstGeom prst="rect">
            <a:avLst/>
          </a:prstGeom>
          <a:noFill/>
        </p:spPr>
        <p:txBody>
          <a:bodyPr wrap="square" rtlCol="0">
            <a:spAutoFit/>
          </a:bodyPr>
          <a:lstStyle/>
          <a:p>
            <a:r>
              <a:rPr lang="en-US" sz="3200" dirty="0" smtClean="0"/>
              <a:t>In order to understand and avoid sentence errors, one must revisit briefly </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Phrases</a:t>
            </a:r>
            <a:r>
              <a:rPr lang="en-US" sz="3200" dirty="0" smtClean="0"/>
              <a:t> and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Clauses</a:t>
            </a:r>
            <a:r>
              <a:rPr lang="en-US" sz="3200" dirty="0"/>
              <a:t>.</a:t>
            </a:r>
          </a:p>
        </p:txBody>
      </p:sp>
      <p:sp>
        <p:nvSpPr>
          <p:cNvPr id="3" name="TextBox 2"/>
          <p:cNvSpPr txBox="1"/>
          <p:nvPr/>
        </p:nvSpPr>
        <p:spPr>
          <a:xfrm>
            <a:off x="609600" y="2286000"/>
            <a:ext cx="8153401" cy="830997"/>
          </a:xfrm>
          <a:prstGeom prst="rect">
            <a:avLst/>
          </a:prstGeom>
          <a:noFill/>
        </p:spPr>
        <p:txBody>
          <a:bodyPr wrap="square" rtlCol="0">
            <a:spAutoFit/>
          </a:bodyPr>
          <a:lstStyle/>
          <a:p>
            <a:r>
              <a:rPr lang="en-US" sz="2400" dirty="0" smtClean="0"/>
              <a:t>Remember, a </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Phrase</a:t>
            </a:r>
            <a:r>
              <a:rPr lang="en-US" sz="2400" dirty="0" smtClean="0"/>
              <a:t> is a group of words that is missing a subject or a verb (or both).  </a:t>
            </a:r>
          </a:p>
        </p:txBody>
      </p:sp>
      <p:sp>
        <p:nvSpPr>
          <p:cNvPr id="4" name="TextBox 3"/>
          <p:cNvSpPr txBox="1"/>
          <p:nvPr/>
        </p:nvSpPr>
        <p:spPr>
          <a:xfrm>
            <a:off x="533400" y="3429000"/>
            <a:ext cx="8229600" cy="1569660"/>
          </a:xfrm>
          <a:prstGeom prst="rect">
            <a:avLst/>
          </a:prstGeom>
          <a:noFill/>
        </p:spPr>
        <p:txBody>
          <a:bodyPr wrap="square" rtlCol="0">
            <a:spAutoFit/>
          </a:bodyPr>
          <a:lstStyle/>
          <a:p>
            <a:r>
              <a:rPr lang="en-US" sz="2400" dirty="0" smtClean="0"/>
              <a:t>A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Clause</a:t>
            </a:r>
            <a:r>
              <a:rPr lang="en-US" sz="2400" dirty="0" smtClean="0"/>
              <a:t> is what you get when you have at least a subject and a verb.  They come in two types:</a:t>
            </a:r>
          </a:p>
          <a:p>
            <a:pPr marL="457200" indent="-457200">
              <a:buAutoNum type="arabicPeriod"/>
            </a:pPr>
            <a:r>
              <a:rPr lang="en-US" sz="2400" dirty="0" smtClean="0">
                <a:solidFill>
                  <a:srgbClr val="7030A0"/>
                </a:solidFill>
              </a:rPr>
              <a:t>Independent</a:t>
            </a:r>
            <a:r>
              <a:rPr lang="en-US" sz="2400" dirty="0" smtClean="0"/>
              <a:t>—has a subject, a verb, and a complete thought.</a:t>
            </a:r>
          </a:p>
          <a:p>
            <a:pPr marL="457200" indent="-457200">
              <a:buAutoNum type="arabicPeriod"/>
            </a:pPr>
            <a:r>
              <a:rPr lang="en-US" sz="2400" dirty="0" smtClean="0">
                <a:solidFill>
                  <a:srgbClr val="FF0000"/>
                </a:solidFill>
              </a:rPr>
              <a:t>Dependent</a:t>
            </a:r>
            <a:r>
              <a:rPr lang="en-US" sz="2400" dirty="0" smtClean="0"/>
              <a:t>—has a subject, a verb, but no complete thought.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dow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down)">
                                      <p:cBhvr>
                                        <p:cTn id="2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09600"/>
            <a:ext cx="8610600" cy="1384995"/>
          </a:xfrm>
          <a:prstGeom prst="rect">
            <a:avLst/>
          </a:prstGeom>
          <a:noFill/>
        </p:spPr>
        <p:txBody>
          <a:bodyPr wrap="square" rtlCol="0">
            <a:spAutoFit/>
          </a:bodyPr>
          <a:lstStyle/>
          <a:p>
            <a:r>
              <a:rPr lang="en-US" sz="2800" dirty="0" smtClean="0"/>
              <a:t>If you have a </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Phrase</a:t>
            </a:r>
            <a:r>
              <a:rPr lang="en-US" sz="2800" dirty="0" smtClean="0"/>
              <a:t> or a </a:t>
            </a:r>
            <a:r>
              <a:rPr lang="en-US" sz="2800" b="1" dirty="0" smtClean="0">
                <a:solidFill>
                  <a:srgbClr val="FF0000"/>
                </a:solidFill>
              </a:rPr>
              <a:t>Dependent Clause</a:t>
            </a:r>
            <a:r>
              <a:rPr lang="en-US" sz="2800" dirty="0" smtClean="0"/>
              <a:t>, it needs to be attached to an </a:t>
            </a:r>
            <a:r>
              <a:rPr lang="en-US" sz="2800" b="1" dirty="0" smtClean="0">
                <a:solidFill>
                  <a:srgbClr val="7030A0"/>
                </a:solidFill>
              </a:rPr>
              <a:t>Independent Clause </a:t>
            </a:r>
            <a:r>
              <a:rPr lang="en-US" sz="2800" dirty="0" smtClean="0"/>
              <a:t>to make it work properly.  </a:t>
            </a:r>
          </a:p>
        </p:txBody>
      </p:sp>
      <p:sp>
        <p:nvSpPr>
          <p:cNvPr id="5" name="TextBox 4"/>
          <p:cNvSpPr txBox="1"/>
          <p:nvPr/>
        </p:nvSpPr>
        <p:spPr>
          <a:xfrm>
            <a:off x="533400" y="2286000"/>
            <a:ext cx="8077200" cy="1569660"/>
          </a:xfrm>
          <a:prstGeom prst="rect">
            <a:avLst/>
          </a:prstGeom>
          <a:noFill/>
        </p:spPr>
        <p:txBody>
          <a:bodyPr wrap="square" rtlCol="0">
            <a:spAutoFit/>
          </a:bodyPr>
          <a:lstStyle/>
          <a:p>
            <a:r>
              <a:rPr lang="en-US" sz="2400" b="1" dirty="0" smtClean="0">
                <a:solidFill>
                  <a:srgbClr val="7030A0"/>
                </a:solidFill>
              </a:rPr>
              <a:t>Billy threw the ball </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through the glass window</a:t>
            </a:r>
            <a:r>
              <a:rPr lang="en-US" sz="2400" dirty="0" smtClean="0"/>
              <a:t>.</a:t>
            </a:r>
          </a:p>
          <a:p>
            <a:r>
              <a:rPr lang="en-US" sz="2400" b="1" dirty="0" smtClean="0">
                <a:solidFill>
                  <a:srgbClr val="7030A0"/>
                </a:solidFill>
              </a:rPr>
              <a:t>He will have to pay for it</a:t>
            </a:r>
            <a:r>
              <a:rPr lang="en-US" sz="2400" dirty="0" smtClean="0"/>
              <a:t> </a:t>
            </a:r>
            <a:r>
              <a:rPr lang="en-US" sz="2400" b="1" dirty="0" smtClean="0">
                <a:solidFill>
                  <a:srgbClr val="FF0000"/>
                </a:solidFill>
              </a:rPr>
              <a:t>because it shattered the glass</a:t>
            </a:r>
            <a:r>
              <a:rPr lang="en-US" sz="2400" dirty="0" smtClean="0"/>
              <a:t>.</a:t>
            </a:r>
          </a:p>
          <a:p>
            <a:r>
              <a:rPr lang="en-US" sz="2400" b="1" dirty="0" smtClean="0">
                <a:solidFill>
                  <a:srgbClr val="FF0000"/>
                </a:solidFill>
              </a:rPr>
              <a:t>When he gets paid</a:t>
            </a:r>
            <a:r>
              <a:rPr lang="en-US" sz="2400" dirty="0" smtClean="0"/>
              <a:t>, </a:t>
            </a:r>
            <a:r>
              <a:rPr lang="en-US" sz="2400" b="1" dirty="0" smtClean="0">
                <a:solidFill>
                  <a:srgbClr val="7030A0"/>
                </a:solidFill>
              </a:rPr>
              <a:t>Billy will write a check for the repairs</a:t>
            </a:r>
            <a:r>
              <a:rPr lang="en-US" sz="2400" dirty="0" smtClean="0"/>
              <a:t>.</a:t>
            </a:r>
          </a:p>
          <a:p>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 a result</a:t>
            </a:r>
            <a:r>
              <a:rPr lang="en-US" sz="2400" dirty="0" smtClean="0"/>
              <a:t>, </a:t>
            </a:r>
            <a:r>
              <a:rPr lang="en-US" sz="2400" b="1" dirty="0" smtClean="0">
                <a:solidFill>
                  <a:srgbClr val="7030A0"/>
                </a:solidFill>
              </a:rPr>
              <a:t>he will have no spare money</a:t>
            </a:r>
            <a:r>
              <a:rPr lang="en-US" sz="2400" dirty="0" smtClean="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dow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down)">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ipe(down)">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09600"/>
            <a:ext cx="8610600" cy="954107"/>
          </a:xfrm>
          <a:prstGeom prst="rect">
            <a:avLst/>
          </a:prstGeom>
          <a:noFill/>
        </p:spPr>
        <p:txBody>
          <a:bodyPr wrap="square" rtlCol="0">
            <a:spAutoFit/>
          </a:bodyPr>
          <a:lstStyle/>
          <a:p>
            <a:r>
              <a:rPr lang="en-US" sz="2800" dirty="0" smtClean="0"/>
              <a:t>If you have a </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Phrase</a:t>
            </a:r>
            <a:r>
              <a:rPr lang="en-US" sz="2800" dirty="0" smtClean="0"/>
              <a:t> or a </a:t>
            </a:r>
            <a:r>
              <a:rPr lang="en-US" sz="2800" b="1" dirty="0" smtClean="0">
                <a:solidFill>
                  <a:srgbClr val="FF0000"/>
                </a:solidFill>
              </a:rPr>
              <a:t>Dependent Clause</a:t>
            </a:r>
            <a:r>
              <a:rPr lang="en-US" sz="2800" dirty="0"/>
              <a:t> </a:t>
            </a:r>
            <a:r>
              <a:rPr lang="en-US" sz="2800" dirty="0" smtClean="0"/>
              <a:t>by itself, it </a:t>
            </a:r>
            <a:r>
              <a:rPr lang="en-US" sz="2800" dirty="0" smtClean="0"/>
              <a:t>is only </a:t>
            </a:r>
            <a:r>
              <a:rPr lang="en-US" sz="2800" dirty="0" smtClean="0"/>
              <a:t>a part of a sentence.  It is a </a:t>
            </a:r>
            <a:r>
              <a:rPr lang="en-US" sz="2800" b="1" u="sng" cap="small" dirty="0" smtClean="0"/>
              <a:t>Sentence Fragment</a:t>
            </a:r>
            <a:r>
              <a:rPr lang="en-US" sz="2800" dirty="0" smtClean="0"/>
              <a:t>.</a:t>
            </a:r>
          </a:p>
        </p:txBody>
      </p:sp>
      <p:sp>
        <p:nvSpPr>
          <p:cNvPr id="5" name="TextBox 4"/>
          <p:cNvSpPr txBox="1"/>
          <p:nvPr/>
        </p:nvSpPr>
        <p:spPr>
          <a:xfrm>
            <a:off x="533400" y="2286000"/>
            <a:ext cx="8077200" cy="1569660"/>
          </a:xfrm>
          <a:prstGeom prst="rect">
            <a:avLst/>
          </a:prstGeom>
          <a:noFill/>
        </p:spPr>
        <p:txBody>
          <a:bodyPr wrap="square" rtlCol="0">
            <a:spAutoFit/>
          </a:bodyPr>
          <a:lstStyle/>
          <a:p>
            <a:r>
              <a:rPr lang="en-US" sz="2400" b="1" dirty="0" smtClean="0">
                <a:solidFill>
                  <a:srgbClr val="7030A0"/>
                </a:solidFill>
              </a:rPr>
              <a:t>Billy threw the ball. </a:t>
            </a:r>
            <a:r>
              <a:rPr lang="en-US" sz="24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a:t>
            </a:r>
            <a:r>
              <a:rPr lang="en-US" sz="24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hrough the glass window</a:t>
            </a:r>
            <a:r>
              <a:rPr lang="en-US" sz="2400" dirty="0" smtClean="0"/>
              <a:t>.  </a:t>
            </a:r>
          </a:p>
          <a:p>
            <a:r>
              <a:rPr lang="en-US" sz="2400" b="1" dirty="0" smtClean="0">
                <a:solidFill>
                  <a:srgbClr val="7030A0"/>
                </a:solidFill>
              </a:rPr>
              <a:t>He will have to pay for it.</a:t>
            </a:r>
            <a:r>
              <a:rPr lang="en-US" sz="2400" dirty="0" smtClean="0"/>
              <a:t> </a:t>
            </a:r>
            <a:r>
              <a:rPr lang="en-US" sz="2400" b="1" u="sng" dirty="0" smtClean="0">
                <a:solidFill>
                  <a:srgbClr val="FF0000"/>
                </a:solidFill>
              </a:rPr>
              <a:t>Because it shattered the glass</a:t>
            </a:r>
            <a:r>
              <a:rPr lang="en-US" sz="2400" dirty="0" smtClean="0"/>
              <a:t>.</a:t>
            </a:r>
          </a:p>
          <a:p>
            <a:r>
              <a:rPr lang="en-US" sz="2400" b="1" dirty="0" smtClean="0">
                <a:solidFill>
                  <a:srgbClr val="7030A0"/>
                </a:solidFill>
              </a:rPr>
              <a:t>Billy will write a check for the repairs</a:t>
            </a:r>
            <a:r>
              <a:rPr lang="en-US" sz="2400" dirty="0" smtClean="0"/>
              <a:t>. </a:t>
            </a:r>
            <a:r>
              <a:rPr lang="en-US" sz="2400" b="1" u="sng" dirty="0" smtClean="0">
                <a:solidFill>
                  <a:srgbClr val="FF0000"/>
                </a:solidFill>
              </a:rPr>
              <a:t>When he gets paid</a:t>
            </a:r>
            <a:r>
              <a:rPr lang="en-US" sz="2400" b="1" dirty="0" smtClean="0">
                <a:solidFill>
                  <a:srgbClr val="FF0000"/>
                </a:solidFill>
              </a:rPr>
              <a:t>.</a:t>
            </a:r>
            <a:endParaRPr lang="en-US" sz="2400" dirty="0" smtClean="0"/>
          </a:p>
          <a:p>
            <a:r>
              <a:rPr lang="en-US" sz="24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 a result</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en-US" sz="2400" dirty="0" smtClean="0"/>
              <a:t> </a:t>
            </a:r>
            <a:r>
              <a:rPr lang="en-US" sz="2400" b="1" dirty="0">
                <a:solidFill>
                  <a:srgbClr val="7030A0"/>
                </a:solidFill>
              </a:rPr>
              <a:t>H</a:t>
            </a:r>
            <a:r>
              <a:rPr lang="en-US" sz="2400" b="1" dirty="0" smtClean="0">
                <a:solidFill>
                  <a:srgbClr val="7030A0"/>
                </a:solidFill>
              </a:rPr>
              <a:t>e will have no spare money</a:t>
            </a:r>
            <a:r>
              <a:rPr lang="en-US" sz="2400" dirty="0" smtClean="0"/>
              <a:t>.</a:t>
            </a:r>
            <a:endParaRPr lang="en-US" sz="2400" dirty="0"/>
          </a:p>
        </p:txBody>
      </p:sp>
      <p:sp>
        <p:nvSpPr>
          <p:cNvPr id="6" name="TextBox 5"/>
          <p:cNvSpPr txBox="1"/>
          <p:nvPr/>
        </p:nvSpPr>
        <p:spPr>
          <a:xfrm>
            <a:off x="457200" y="4572000"/>
            <a:ext cx="8382000" cy="1477328"/>
          </a:xfrm>
          <a:prstGeom prst="rect">
            <a:avLst/>
          </a:prstGeom>
          <a:noFill/>
        </p:spPr>
        <p:txBody>
          <a:bodyPr wrap="square" rtlCol="0">
            <a:spAutoFit/>
          </a:bodyPr>
          <a:lstStyle/>
          <a:p>
            <a:r>
              <a:rPr lang="en-US" dirty="0" smtClean="0"/>
              <a:t>Notice that periods are crucial to this process.  When you put down a period, you end a thought.  You cannot just “tack on” more information after it like you might do when you are talking.   Remember, </a:t>
            </a:r>
            <a:r>
              <a:rPr lang="en-US" b="1" i="1" dirty="0" smtClean="0"/>
              <a:t>talking is not the same as writing</a:t>
            </a:r>
            <a:r>
              <a:rPr lang="en-US" dirty="0" smtClean="0"/>
              <a:t>.  People often speak using fragments in everyday conversation, so using fragments might “</a:t>
            </a:r>
            <a:r>
              <a:rPr lang="en-US" cap="small" dirty="0" smtClean="0"/>
              <a:t>sound</a:t>
            </a:r>
            <a:r>
              <a:rPr lang="en-US" dirty="0" smtClean="0"/>
              <a:t>” normal, but it does not “</a:t>
            </a:r>
            <a:r>
              <a:rPr lang="en-US" cap="small" dirty="0" smtClean="0"/>
              <a:t>read</a:t>
            </a:r>
            <a:r>
              <a:rPr lang="en-US" dirty="0" smtClean="0"/>
              <a:t>” normal to your reader.  Instead, it just reads as incomplete and choppy.</a:t>
            </a:r>
            <a:endParaRPr lang="en-US" dirty="0"/>
          </a:p>
        </p:txBody>
      </p:sp>
      <p:sp>
        <p:nvSpPr>
          <p:cNvPr id="7" name="TextBox 6"/>
          <p:cNvSpPr txBox="1"/>
          <p:nvPr/>
        </p:nvSpPr>
        <p:spPr>
          <a:xfrm>
            <a:off x="685800" y="1752600"/>
            <a:ext cx="3914277" cy="369332"/>
          </a:xfrm>
          <a:prstGeom prst="rect">
            <a:avLst/>
          </a:prstGeom>
          <a:noFill/>
        </p:spPr>
        <p:txBody>
          <a:bodyPr wrap="none" rtlCol="0">
            <a:spAutoFit/>
          </a:bodyPr>
          <a:lstStyle/>
          <a:p>
            <a:r>
              <a:rPr lang="en-US" b="1" i="1" u="sng" dirty="0" smtClean="0">
                <a:solidFill>
                  <a:srgbClr val="C00000"/>
                </a:solidFill>
              </a:rPr>
              <a:t>BAD EXAMPLES OF FRAGMENTS:</a:t>
            </a:r>
            <a:endParaRPr lang="en-US" b="1" i="1" u="sng"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down)">
                                      <p:cBhvr>
                                        <p:cTn id="2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382000" cy="4462760"/>
          </a:xfrm>
          <a:prstGeom prst="rect">
            <a:avLst/>
          </a:prstGeom>
          <a:noFill/>
        </p:spPr>
        <p:txBody>
          <a:bodyPr wrap="square" rtlCol="0">
            <a:spAutoFit/>
          </a:bodyPr>
          <a:lstStyle/>
          <a:p>
            <a:r>
              <a:rPr lang="en-US" sz="2800" u="sng" dirty="0" smtClean="0"/>
              <a:t>PITFALL with fragments:</a:t>
            </a:r>
          </a:p>
          <a:p>
            <a:r>
              <a:rPr lang="en-US" sz="2800" dirty="0" smtClean="0"/>
              <a:t>When you write, you know what you meant to write.  Because of this fact, your brain may “autocorrect” as you proofread your own writing, and it may read a sentence as correct when it is not.  </a:t>
            </a:r>
          </a:p>
          <a:p>
            <a:r>
              <a:rPr lang="en-US" sz="2400" dirty="0" smtClean="0"/>
              <a:t>However, your reader does not or may not know what you meant to say, and his or her brain will not “autocorrect” as he or she reads.  The reader will read the incomplete and choppy fragment and feel confused.</a:t>
            </a:r>
          </a:p>
          <a:p>
            <a:r>
              <a:rPr lang="en-US" sz="2400" dirty="0" smtClean="0"/>
              <a:t>Hence, when proofreading and editing, slow down and pay attention to the PERIODS.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1261884"/>
          </a:xfrm>
          <a:prstGeom prst="rect">
            <a:avLst/>
          </a:prstGeom>
          <a:noFill/>
        </p:spPr>
        <p:txBody>
          <a:bodyPr wrap="square" rtlCol="0">
            <a:spAutoFit/>
          </a:bodyPr>
          <a:lstStyle/>
          <a:p>
            <a:r>
              <a:rPr lang="en-US" sz="2800" dirty="0" smtClean="0"/>
              <a:t>The next type of error is a </a:t>
            </a:r>
            <a:r>
              <a:rPr lang="en-US" sz="2800" b="1" cap="small" dirty="0" smtClean="0"/>
              <a:t>Fused sentence</a:t>
            </a:r>
            <a:r>
              <a:rPr lang="en-US" sz="2800" dirty="0" smtClean="0"/>
              <a:t>.</a:t>
            </a:r>
          </a:p>
          <a:p>
            <a:r>
              <a:rPr lang="en-US" sz="2400" dirty="0" smtClean="0"/>
              <a:t>A fused sentence happens when you jam two </a:t>
            </a:r>
            <a:r>
              <a:rPr lang="en-US" sz="2400" b="1" dirty="0" smtClean="0">
                <a:solidFill>
                  <a:srgbClr val="7030A0"/>
                </a:solidFill>
              </a:rPr>
              <a:t>independent clauses </a:t>
            </a:r>
            <a:r>
              <a:rPr lang="en-US" sz="2400" dirty="0" smtClean="0"/>
              <a:t>together with no punctuation or coordination.</a:t>
            </a:r>
            <a:endParaRPr lang="en-US" sz="2400" dirty="0"/>
          </a:p>
        </p:txBody>
      </p:sp>
      <p:sp>
        <p:nvSpPr>
          <p:cNvPr id="3" name="TextBox 2"/>
          <p:cNvSpPr txBox="1"/>
          <p:nvPr/>
        </p:nvSpPr>
        <p:spPr>
          <a:xfrm>
            <a:off x="1066800" y="1600200"/>
            <a:ext cx="6705600" cy="923330"/>
          </a:xfrm>
          <a:prstGeom prst="rect">
            <a:avLst/>
          </a:prstGeom>
          <a:noFill/>
        </p:spPr>
        <p:txBody>
          <a:bodyPr wrap="square" rtlCol="0">
            <a:spAutoFit/>
          </a:bodyPr>
          <a:lstStyle/>
          <a:p>
            <a:r>
              <a:rPr lang="en-US" b="1" dirty="0" smtClean="0"/>
              <a:t>Billy went to the zoo he saw the tigers.</a:t>
            </a:r>
          </a:p>
          <a:p>
            <a:r>
              <a:rPr lang="en-US" b="1" dirty="0" smtClean="0">
                <a:solidFill>
                  <a:srgbClr val="7030A0"/>
                </a:solidFill>
              </a:rPr>
              <a:t>Billy went to the zoo</a:t>
            </a:r>
          </a:p>
          <a:p>
            <a:r>
              <a:rPr lang="en-US" b="1" dirty="0"/>
              <a:t>	</a:t>
            </a:r>
            <a:r>
              <a:rPr lang="en-US" b="1" dirty="0" smtClean="0"/>
              <a:t>	</a:t>
            </a:r>
            <a:r>
              <a:rPr lang="en-US" b="1" dirty="0" smtClean="0">
                <a:solidFill>
                  <a:srgbClr val="7030A0"/>
                </a:solidFill>
              </a:rPr>
              <a:t>he saw the tigers.</a:t>
            </a:r>
          </a:p>
        </p:txBody>
      </p:sp>
      <p:sp>
        <p:nvSpPr>
          <p:cNvPr id="4" name="TextBox 3"/>
          <p:cNvSpPr txBox="1"/>
          <p:nvPr/>
        </p:nvSpPr>
        <p:spPr>
          <a:xfrm>
            <a:off x="304800" y="2514600"/>
            <a:ext cx="8229600" cy="923330"/>
          </a:xfrm>
          <a:prstGeom prst="rect">
            <a:avLst/>
          </a:prstGeom>
          <a:noFill/>
        </p:spPr>
        <p:txBody>
          <a:bodyPr wrap="square" rtlCol="0">
            <a:spAutoFit/>
          </a:bodyPr>
          <a:lstStyle/>
          <a:p>
            <a:r>
              <a:rPr lang="en-US" dirty="0" smtClean="0"/>
              <a:t>These two independent clauses have been welded together with no flexibility or time for the reader to digest the two separate complete thoughts.  As a result, it is too much too fast for the reader.  To fix this problem, you have to learn to spot your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clauses</a:t>
            </a:r>
            <a:r>
              <a:rPr lang="en-US" dirty="0" smtClean="0"/>
              <a:t>.</a:t>
            </a:r>
            <a:endParaRPr lang="en-US" dirty="0"/>
          </a:p>
        </p:txBody>
      </p:sp>
      <p:sp>
        <p:nvSpPr>
          <p:cNvPr id="5" name="TextBox 4"/>
          <p:cNvSpPr txBox="1"/>
          <p:nvPr/>
        </p:nvSpPr>
        <p:spPr>
          <a:xfrm>
            <a:off x="457200" y="3429000"/>
            <a:ext cx="8001000" cy="830997"/>
          </a:xfrm>
          <a:prstGeom prst="rect">
            <a:avLst/>
          </a:prstGeom>
          <a:noFill/>
        </p:spPr>
        <p:txBody>
          <a:bodyPr wrap="square" rtlCol="0">
            <a:spAutoFit/>
          </a:bodyPr>
          <a:lstStyle/>
          <a:p>
            <a:r>
              <a:rPr lang="en-US" sz="2400" dirty="0" smtClean="0"/>
              <a:t>Simply putting a comma there does not work.  It just replaces one error with another error—the </a:t>
            </a:r>
            <a:r>
              <a:rPr lang="en-US" sz="2400" b="1" cap="small" dirty="0" smtClean="0"/>
              <a:t>Comma Splice</a:t>
            </a:r>
            <a:r>
              <a:rPr lang="en-US" sz="2400" dirty="0" smtClean="0"/>
              <a:t>.</a:t>
            </a:r>
            <a:endParaRPr lang="en-US" sz="2400" dirty="0"/>
          </a:p>
        </p:txBody>
      </p:sp>
      <p:sp>
        <p:nvSpPr>
          <p:cNvPr id="7" name="TextBox 6"/>
          <p:cNvSpPr txBox="1"/>
          <p:nvPr/>
        </p:nvSpPr>
        <p:spPr>
          <a:xfrm>
            <a:off x="990600" y="4267200"/>
            <a:ext cx="4025461" cy="800219"/>
          </a:xfrm>
          <a:prstGeom prst="rect">
            <a:avLst/>
          </a:prstGeom>
          <a:noFill/>
        </p:spPr>
        <p:txBody>
          <a:bodyPr wrap="none" rtlCol="0">
            <a:spAutoFit/>
          </a:bodyPr>
          <a:lstStyle/>
          <a:p>
            <a:r>
              <a:rPr lang="en-US" b="1" dirty="0" smtClean="0">
                <a:solidFill>
                  <a:srgbClr val="7030A0"/>
                </a:solidFill>
              </a:rPr>
              <a:t>Billy went to the zoo</a:t>
            </a:r>
            <a:r>
              <a:rPr lang="en-US" b="1" dirty="0" smtClean="0"/>
              <a:t>, </a:t>
            </a:r>
            <a:r>
              <a:rPr lang="en-US" b="1" dirty="0" smtClean="0">
                <a:solidFill>
                  <a:srgbClr val="7030A0"/>
                </a:solidFill>
              </a:rPr>
              <a:t>he saw the tigers</a:t>
            </a:r>
            <a:r>
              <a:rPr lang="en-US" b="1" dirty="0" smtClean="0"/>
              <a:t>.</a:t>
            </a:r>
          </a:p>
          <a:p>
            <a:r>
              <a:rPr lang="en-US" b="1" dirty="0" smtClean="0"/>
              <a:t>Billy went to the zoo</a:t>
            </a:r>
            <a:r>
              <a:rPr lang="en-US" sz="2800" b="1" dirty="0" smtClean="0">
                <a:solidFill>
                  <a:srgbClr val="FF0000"/>
                </a:solidFill>
              </a:rPr>
              <a:t>,</a:t>
            </a:r>
            <a:r>
              <a:rPr lang="en-US" b="1" dirty="0" smtClean="0"/>
              <a:t> he saw the tigers.</a:t>
            </a:r>
          </a:p>
        </p:txBody>
      </p:sp>
      <p:sp>
        <p:nvSpPr>
          <p:cNvPr id="8" name="TextBox 7"/>
          <p:cNvSpPr txBox="1"/>
          <p:nvPr/>
        </p:nvSpPr>
        <p:spPr>
          <a:xfrm>
            <a:off x="381000" y="5029200"/>
            <a:ext cx="8077200" cy="1477328"/>
          </a:xfrm>
          <a:prstGeom prst="rect">
            <a:avLst/>
          </a:prstGeom>
          <a:noFill/>
        </p:spPr>
        <p:txBody>
          <a:bodyPr wrap="square" rtlCol="0">
            <a:spAutoFit/>
          </a:bodyPr>
          <a:lstStyle/>
          <a:p>
            <a:r>
              <a:rPr lang="en-US" dirty="0" smtClean="0"/>
              <a:t>You make this error because you feel tempted to put a comma “wherever you take a breath” or when you feel there should be a pause.  However, that is not a rule, and you are making a “writing like you talk” mistake.  Both of these mistakes are easily fixed with one of a few rules.  </a:t>
            </a:r>
            <a:br>
              <a:rPr lang="en-US" dirty="0" smtClean="0"/>
            </a:br>
            <a:r>
              <a:rPr lang="en-US" dirty="0" smtClean="0"/>
              <a:t>Remember……</a:t>
            </a:r>
            <a:endParaRPr lang="en-US" dirty="0"/>
          </a:p>
        </p:txBody>
      </p:sp>
      <p:sp>
        <p:nvSpPr>
          <p:cNvPr id="9" name="TextBox 8"/>
          <p:cNvSpPr txBox="1"/>
          <p:nvPr/>
        </p:nvSpPr>
        <p:spPr>
          <a:xfrm>
            <a:off x="5334000" y="1676400"/>
            <a:ext cx="2587568" cy="769441"/>
          </a:xfrm>
          <a:prstGeom prst="rect">
            <a:avLst/>
          </a:prstGeom>
          <a:noFill/>
        </p:spPr>
        <p:txBody>
          <a:bodyPr wrap="none" rtlCol="0">
            <a:spAutoFit/>
          </a:bodyPr>
          <a:lstStyle/>
          <a:p>
            <a:r>
              <a:rPr lang="en-US" sz="4400" b="1" dirty="0" smtClean="0">
                <a:solidFill>
                  <a:srgbClr val="FF0000"/>
                </a:solidFill>
                <a:sym typeface="Wingdings" pitchFamily="2" charset="2"/>
              </a:rPr>
              <a:t>FUSED</a:t>
            </a:r>
            <a:endParaRPr lang="en-US" sz="4400" b="1" dirty="0">
              <a:solidFill>
                <a:srgbClr val="FF0000"/>
              </a:solidFill>
            </a:endParaRPr>
          </a:p>
        </p:txBody>
      </p:sp>
      <p:sp>
        <p:nvSpPr>
          <p:cNvPr id="10" name="TextBox 9"/>
          <p:cNvSpPr txBox="1"/>
          <p:nvPr/>
        </p:nvSpPr>
        <p:spPr>
          <a:xfrm>
            <a:off x="5334000" y="4267200"/>
            <a:ext cx="2539478" cy="707886"/>
          </a:xfrm>
          <a:prstGeom prst="rect">
            <a:avLst/>
          </a:prstGeom>
          <a:noFill/>
        </p:spPr>
        <p:txBody>
          <a:bodyPr wrap="none" rtlCol="0">
            <a:spAutoFit/>
          </a:bodyPr>
          <a:lstStyle/>
          <a:p>
            <a:r>
              <a:rPr lang="en-US" sz="4000" b="1" dirty="0" smtClean="0">
                <a:solidFill>
                  <a:srgbClr val="FF0000"/>
                </a:solidFill>
                <a:sym typeface="Wingdings" pitchFamily="2" charset="2"/>
              </a:rPr>
              <a:t>SPLICE</a:t>
            </a: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wipe(down)">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wipe(down)">
                                      <p:cBhvr>
                                        <p:cTn id="37" dur="5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wipe(down)">
                                      <p:cBhvr>
                                        <p:cTn id="42" dur="500"/>
                                        <p:tgtEl>
                                          <p:spTgt spid="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7">
                                            <p:txEl>
                                              <p:pRg st="1" end="1"/>
                                            </p:txEl>
                                          </p:spTgt>
                                        </p:tgtEl>
                                        <p:attrNameLst>
                                          <p:attrName>style.visibility</p:attrName>
                                        </p:attrNameLst>
                                      </p:cBhvr>
                                      <p:to>
                                        <p:strVal val="visible"/>
                                      </p:to>
                                    </p:set>
                                    <p:animEffect transition="in" filter="wipe(down)">
                                      <p:cBhvr>
                                        <p:cTn id="47" dur="500"/>
                                        <p:tgtEl>
                                          <p:spTgt spid="7">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wipe(down)">
                                      <p:cBhvr>
                                        <p:cTn id="52" dur="500"/>
                                        <p:tgtEl>
                                          <p:spTgt spid="8">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9">
                                            <p:txEl>
                                              <p:pRg st="0" end="0"/>
                                            </p:txEl>
                                          </p:spTgt>
                                        </p:tgtEl>
                                        <p:attrNameLst>
                                          <p:attrName>style.visibility</p:attrName>
                                        </p:attrNameLst>
                                      </p:cBhvr>
                                      <p:to>
                                        <p:strVal val="visible"/>
                                      </p:to>
                                    </p:set>
                                    <p:animEffect transition="in" filter="wipe(down)">
                                      <p:cBhvr>
                                        <p:cTn id="57" dur="500"/>
                                        <p:tgtEl>
                                          <p:spTgt spid="9">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0">
                                            <p:txEl>
                                              <p:pRg st="0" end="0"/>
                                            </p:txEl>
                                          </p:spTgt>
                                        </p:tgtEl>
                                        <p:attrNameLst>
                                          <p:attrName>style.visibility</p:attrName>
                                        </p:attrNameLst>
                                      </p:cBhvr>
                                      <p:to>
                                        <p:strVal val="visible"/>
                                      </p:to>
                                    </p:set>
                                    <p:animEffect transition="in" filter="wipe(down)">
                                      <p:cBhvr>
                                        <p:cTn id="6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P spid="7" grpId="0" build="p"/>
      <p:bldP spid="8" grpId="0" build="p"/>
      <p:bldP spid="9" grpId="0" build="p"/>
      <p:bldP spid="1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381000"/>
            <a:ext cx="8534400" cy="1938992"/>
          </a:xfrm>
          <a:prstGeom prst="rect">
            <a:avLst/>
          </a:prstGeom>
          <a:noFill/>
        </p:spPr>
        <p:txBody>
          <a:bodyPr wrap="square" rtlCol="0">
            <a:spAutoFit/>
          </a:bodyPr>
          <a:lstStyle/>
          <a:p>
            <a:r>
              <a:rPr lang="en-US" sz="2400" dirty="0" smtClean="0"/>
              <a:t>The last sentence error is a traditional standard run-on due to comma error.</a:t>
            </a:r>
          </a:p>
          <a:p>
            <a:r>
              <a:rPr lang="en-US" sz="2400" dirty="0" smtClean="0"/>
              <a:t>You may be tempted simply to add a </a:t>
            </a:r>
            <a:r>
              <a:rPr lang="en-US" sz="2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FANBOYS</a:t>
            </a:r>
            <a:r>
              <a:rPr lang="en-US" sz="2400" dirty="0" smtClean="0"/>
              <a:t> (coordinating conjunction) to join the independent clauses.  However, </a:t>
            </a:r>
            <a:r>
              <a:rPr lang="en-US" sz="2400" dirty="0"/>
              <a:t>y</a:t>
            </a:r>
            <a:r>
              <a:rPr lang="en-US" sz="2400" dirty="0" smtClean="0"/>
              <a:t>ou cannot do that without putting a comma before the FANBOYS.</a:t>
            </a:r>
          </a:p>
        </p:txBody>
      </p:sp>
      <p:sp>
        <p:nvSpPr>
          <p:cNvPr id="3" name="TextBox 2"/>
          <p:cNvSpPr txBox="1"/>
          <p:nvPr/>
        </p:nvSpPr>
        <p:spPr>
          <a:xfrm>
            <a:off x="533401" y="2438400"/>
            <a:ext cx="4495800" cy="1754326"/>
          </a:xfrm>
          <a:prstGeom prst="rect">
            <a:avLst/>
          </a:prstGeom>
          <a:noFill/>
        </p:spPr>
        <p:txBody>
          <a:bodyPr wrap="square" rtlCol="0">
            <a:spAutoFit/>
          </a:bodyPr>
          <a:lstStyle/>
          <a:p>
            <a:r>
              <a:rPr lang="en-US" b="1" dirty="0" smtClean="0"/>
              <a:t>Billy went to the zoo he saw the tigers.</a:t>
            </a:r>
          </a:p>
          <a:p>
            <a:r>
              <a:rPr lang="en-US" b="1" dirty="0" smtClean="0">
                <a:solidFill>
                  <a:srgbClr val="7030A0"/>
                </a:solidFill>
              </a:rPr>
              <a:t>Billy went to the zoo </a:t>
            </a:r>
            <a:r>
              <a:rPr lang="en-US" b="1" u="sng"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and</a:t>
            </a:r>
            <a:r>
              <a:rPr lang="en-US" b="1" dirty="0" smtClean="0"/>
              <a:t> </a:t>
            </a:r>
            <a:r>
              <a:rPr lang="en-US" b="1" dirty="0" smtClean="0">
                <a:solidFill>
                  <a:srgbClr val="7030A0"/>
                </a:solidFill>
              </a:rPr>
              <a:t>he saw the tigers</a:t>
            </a:r>
            <a:r>
              <a:rPr lang="en-US" b="1" dirty="0" smtClean="0"/>
              <a:t>.</a:t>
            </a:r>
          </a:p>
          <a:p>
            <a:r>
              <a:rPr lang="en-US" b="1" i="1" dirty="0" smtClean="0">
                <a:solidFill>
                  <a:srgbClr val="FF0000"/>
                </a:solidFill>
              </a:rPr>
              <a:t>But this trick does not work because it is a comma error that makes a run-on.</a:t>
            </a:r>
          </a:p>
          <a:p>
            <a:r>
              <a:rPr lang="en-US" b="1" i="1" dirty="0" smtClean="0">
                <a:solidFill>
                  <a:srgbClr val="FF0000"/>
                </a:solidFill>
              </a:rPr>
              <a:t>Again, you are just replacing an error with an error.  </a:t>
            </a:r>
          </a:p>
        </p:txBody>
      </p:sp>
      <p:sp>
        <p:nvSpPr>
          <p:cNvPr id="4" name="TextBox 3"/>
          <p:cNvSpPr txBox="1"/>
          <p:nvPr/>
        </p:nvSpPr>
        <p:spPr>
          <a:xfrm>
            <a:off x="838200" y="4114800"/>
            <a:ext cx="7696200" cy="2246769"/>
          </a:xfrm>
          <a:prstGeom prst="rect">
            <a:avLst/>
          </a:prstGeom>
          <a:noFill/>
        </p:spPr>
        <p:txBody>
          <a:bodyPr wrap="square" rtlCol="0">
            <a:spAutoFit/>
          </a:bodyPr>
          <a:lstStyle/>
          <a:p>
            <a:r>
              <a:rPr lang="en-US" sz="1400" dirty="0" smtClean="0"/>
              <a:t>How do you begin to fix all these errors?  There are a few ways…</a:t>
            </a:r>
          </a:p>
          <a:p>
            <a:r>
              <a:rPr lang="en-US" sz="1400" dirty="0" smtClean="0"/>
              <a:t>First, remember your coordinating conjunctions—</a:t>
            </a:r>
            <a:r>
              <a:rPr lang="en-US" sz="1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FANBOYS:</a:t>
            </a:r>
          </a:p>
          <a:p>
            <a:r>
              <a:rPr lang="en-US" sz="1400" b="1" u="sng" dirty="0" smtClean="0"/>
              <a:t>F</a:t>
            </a:r>
            <a:r>
              <a:rPr lang="en-US" sz="1400" dirty="0" smtClean="0"/>
              <a:t>or</a:t>
            </a:r>
          </a:p>
          <a:p>
            <a:r>
              <a:rPr lang="en-US" sz="1400" b="1" u="sng" dirty="0" smtClean="0"/>
              <a:t>A</a:t>
            </a:r>
            <a:r>
              <a:rPr lang="en-US" sz="1400" dirty="0" smtClean="0"/>
              <a:t>nd</a:t>
            </a:r>
          </a:p>
          <a:p>
            <a:r>
              <a:rPr lang="en-US" sz="1400" b="1" u="sng" dirty="0" smtClean="0"/>
              <a:t>N</a:t>
            </a:r>
            <a:r>
              <a:rPr lang="en-US" sz="1400" dirty="0" smtClean="0"/>
              <a:t>or</a:t>
            </a:r>
          </a:p>
          <a:p>
            <a:r>
              <a:rPr lang="en-US" sz="1400" b="1" u="sng" dirty="0" smtClean="0"/>
              <a:t>B</a:t>
            </a:r>
            <a:r>
              <a:rPr lang="en-US" sz="1400" dirty="0" smtClean="0"/>
              <a:t>ut</a:t>
            </a:r>
          </a:p>
          <a:p>
            <a:r>
              <a:rPr lang="en-US" sz="1400" b="1" u="sng" dirty="0" smtClean="0"/>
              <a:t>O</a:t>
            </a:r>
            <a:r>
              <a:rPr lang="en-US" sz="1400" dirty="0" smtClean="0"/>
              <a:t>r</a:t>
            </a:r>
          </a:p>
          <a:p>
            <a:r>
              <a:rPr lang="en-US" sz="1400" b="1" u="sng" dirty="0" smtClean="0"/>
              <a:t>Y</a:t>
            </a:r>
            <a:r>
              <a:rPr lang="en-US" sz="1400" dirty="0" smtClean="0"/>
              <a:t>et</a:t>
            </a:r>
          </a:p>
          <a:p>
            <a:r>
              <a:rPr lang="en-US" sz="1400" b="1" u="sng" dirty="0" smtClean="0"/>
              <a:t>S</a:t>
            </a:r>
            <a:r>
              <a:rPr lang="en-US" sz="1400" dirty="0" smtClean="0"/>
              <a:t>o</a:t>
            </a:r>
          </a:p>
          <a:p>
            <a:r>
              <a:rPr lang="en-US" sz="1400" dirty="0" smtClean="0"/>
              <a:t>They help you remember how to put independent clauses together, but you will need a comma too. </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down)">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wipe(down)">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wipe(down)">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wipe(down)">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wipe(down)">
                                      <p:cBhvr>
                                        <p:cTn id="52" dur="500"/>
                                        <p:tgtEl>
                                          <p:spTgt spid="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Effect transition="in" filter="wipe(down)">
                                      <p:cBhvr>
                                        <p:cTn id="57" dur="500"/>
                                        <p:tgtEl>
                                          <p:spTgt spid="4">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4">
                                            <p:txEl>
                                              <p:pRg st="5" end="5"/>
                                            </p:txEl>
                                          </p:spTgt>
                                        </p:tgtEl>
                                        <p:attrNameLst>
                                          <p:attrName>style.visibility</p:attrName>
                                        </p:attrNameLst>
                                      </p:cBhvr>
                                      <p:to>
                                        <p:strVal val="visible"/>
                                      </p:to>
                                    </p:set>
                                    <p:animEffect transition="in" filter="wipe(down)">
                                      <p:cBhvr>
                                        <p:cTn id="62" dur="500"/>
                                        <p:tgtEl>
                                          <p:spTgt spid="4">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4">
                                            <p:txEl>
                                              <p:pRg st="6" end="6"/>
                                            </p:txEl>
                                          </p:spTgt>
                                        </p:tgtEl>
                                        <p:attrNameLst>
                                          <p:attrName>style.visibility</p:attrName>
                                        </p:attrNameLst>
                                      </p:cBhvr>
                                      <p:to>
                                        <p:strVal val="visible"/>
                                      </p:to>
                                    </p:set>
                                    <p:animEffect transition="in" filter="wipe(down)">
                                      <p:cBhvr>
                                        <p:cTn id="67" dur="500"/>
                                        <p:tgtEl>
                                          <p:spTgt spid="4">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4">
                                            <p:txEl>
                                              <p:pRg st="7" end="7"/>
                                            </p:txEl>
                                          </p:spTgt>
                                        </p:tgtEl>
                                        <p:attrNameLst>
                                          <p:attrName>style.visibility</p:attrName>
                                        </p:attrNameLst>
                                      </p:cBhvr>
                                      <p:to>
                                        <p:strVal val="visible"/>
                                      </p:to>
                                    </p:set>
                                    <p:animEffect transition="in" filter="wipe(down)">
                                      <p:cBhvr>
                                        <p:cTn id="72" dur="500"/>
                                        <p:tgtEl>
                                          <p:spTgt spid="4">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4">
                                            <p:txEl>
                                              <p:pRg st="8" end="8"/>
                                            </p:txEl>
                                          </p:spTgt>
                                        </p:tgtEl>
                                        <p:attrNameLst>
                                          <p:attrName>style.visibility</p:attrName>
                                        </p:attrNameLst>
                                      </p:cBhvr>
                                      <p:to>
                                        <p:strVal val="visible"/>
                                      </p:to>
                                    </p:set>
                                    <p:animEffect transition="in" filter="wipe(down)">
                                      <p:cBhvr>
                                        <p:cTn id="77" dur="500"/>
                                        <p:tgtEl>
                                          <p:spTgt spid="4">
                                            <p:txEl>
                                              <p:pRg st="8" end="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4">
                                            <p:txEl>
                                              <p:pRg st="9" end="9"/>
                                            </p:txEl>
                                          </p:spTgt>
                                        </p:tgtEl>
                                        <p:attrNameLst>
                                          <p:attrName>style.visibility</p:attrName>
                                        </p:attrNameLst>
                                      </p:cBhvr>
                                      <p:to>
                                        <p:strVal val="visible"/>
                                      </p:to>
                                    </p:set>
                                    <p:animEffect transition="in" filter="wipe(down)">
                                      <p:cBhvr>
                                        <p:cTn id="8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7300075" cy="461665"/>
          </a:xfrm>
          <a:prstGeom prst="rect">
            <a:avLst/>
          </a:prstGeom>
          <a:noFill/>
        </p:spPr>
        <p:txBody>
          <a:bodyPr wrap="none" rtlCol="0">
            <a:spAutoFit/>
          </a:bodyPr>
          <a:lstStyle/>
          <a:p>
            <a:r>
              <a:rPr lang="en-US" sz="2400" dirty="0" smtClean="0"/>
              <a:t>You can make independent clauses each its own sentence.</a:t>
            </a:r>
          </a:p>
        </p:txBody>
      </p:sp>
      <p:sp>
        <p:nvSpPr>
          <p:cNvPr id="3" name="TextBox 2"/>
          <p:cNvSpPr txBox="1"/>
          <p:nvPr/>
        </p:nvSpPr>
        <p:spPr>
          <a:xfrm>
            <a:off x="1066800" y="685800"/>
            <a:ext cx="4102405" cy="369332"/>
          </a:xfrm>
          <a:prstGeom prst="rect">
            <a:avLst/>
          </a:prstGeom>
          <a:noFill/>
        </p:spPr>
        <p:txBody>
          <a:bodyPr wrap="none" rtlCol="0">
            <a:spAutoFit/>
          </a:bodyPr>
          <a:lstStyle/>
          <a:p>
            <a:r>
              <a:rPr lang="en-US" b="1" dirty="0" smtClean="0">
                <a:solidFill>
                  <a:srgbClr val="7030A0"/>
                </a:solidFill>
              </a:rPr>
              <a:t>Billy went to the zoo.  He saw the tigers.</a:t>
            </a:r>
          </a:p>
        </p:txBody>
      </p:sp>
      <p:sp>
        <p:nvSpPr>
          <p:cNvPr id="4" name="TextBox 3"/>
          <p:cNvSpPr txBox="1"/>
          <p:nvPr/>
        </p:nvSpPr>
        <p:spPr>
          <a:xfrm>
            <a:off x="457200" y="1143000"/>
            <a:ext cx="7391400" cy="1261884"/>
          </a:xfrm>
          <a:prstGeom prst="rect">
            <a:avLst/>
          </a:prstGeom>
          <a:noFill/>
        </p:spPr>
        <p:txBody>
          <a:bodyPr wrap="square" rtlCol="0">
            <a:spAutoFit/>
          </a:bodyPr>
          <a:lstStyle/>
          <a:p>
            <a:r>
              <a:rPr lang="en-US" sz="2000" dirty="0" smtClean="0"/>
              <a:t>You can use a semicolon to join two independent clauses.  However, the clauses must be closely related or strongly contrasted.</a:t>
            </a:r>
          </a:p>
          <a:p>
            <a:r>
              <a:rPr lang="en-US" dirty="0" smtClean="0"/>
              <a:t>	</a:t>
            </a:r>
            <a:r>
              <a:rPr lang="en-US" b="1" dirty="0" smtClean="0">
                <a:solidFill>
                  <a:srgbClr val="7030A0"/>
                </a:solidFill>
              </a:rPr>
              <a:t>Billy went to the zoo; he hates that place.</a:t>
            </a:r>
          </a:p>
          <a:p>
            <a:r>
              <a:rPr lang="en-US" b="1" dirty="0" smtClean="0">
                <a:solidFill>
                  <a:srgbClr val="C00000"/>
                </a:solidFill>
              </a:rPr>
              <a:t>NOT:  Billy went to the zoo; cheeseburgers are yummy.  BAD (unrelated)</a:t>
            </a:r>
            <a:endParaRPr lang="en-US" b="1" dirty="0">
              <a:solidFill>
                <a:srgbClr val="C00000"/>
              </a:solidFill>
            </a:endParaRPr>
          </a:p>
        </p:txBody>
      </p:sp>
      <p:sp>
        <p:nvSpPr>
          <p:cNvPr id="5" name="TextBox 4"/>
          <p:cNvSpPr txBox="1"/>
          <p:nvPr/>
        </p:nvSpPr>
        <p:spPr>
          <a:xfrm>
            <a:off x="533400" y="2514600"/>
            <a:ext cx="5913798" cy="1261884"/>
          </a:xfrm>
          <a:prstGeom prst="rect">
            <a:avLst/>
          </a:prstGeom>
          <a:noFill/>
        </p:spPr>
        <p:txBody>
          <a:bodyPr wrap="none" rtlCol="0">
            <a:spAutoFit/>
          </a:bodyPr>
          <a:lstStyle/>
          <a:p>
            <a:r>
              <a:rPr lang="en-US" sz="2000" dirty="0" smtClean="0"/>
              <a:t>You can turn one of the clauses into a dependent clause.</a:t>
            </a:r>
          </a:p>
          <a:p>
            <a:r>
              <a:rPr lang="en-US" sz="2000" dirty="0"/>
              <a:t>	</a:t>
            </a:r>
            <a:r>
              <a:rPr lang="en-US" b="1" dirty="0" smtClean="0">
                <a:solidFill>
                  <a:srgbClr val="7030A0"/>
                </a:solidFill>
              </a:rPr>
              <a:t>Billy saw the tigers </a:t>
            </a:r>
            <a:r>
              <a:rPr lang="en-US" b="1" dirty="0" smtClean="0">
                <a:solidFill>
                  <a:srgbClr val="FF0000"/>
                </a:solidFill>
              </a:rPr>
              <a:t>when he went to the zoo</a:t>
            </a:r>
            <a:r>
              <a:rPr lang="en-US" b="1" dirty="0" smtClean="0">
                <a:solidFill>
                  <a:srgbClr val="7030A0"/>
                </a:solidFill>
              </a:rPr>
              <a:t>.</a:t>
            </a:r>
          </a:p>
          <a:p>
            <a:r>
              <a:rPr lang="en-US" b="1" dirty="0" smtClean="0">
                <a:solidFill>
                  <a:srgbClr val="7030A0"/>
                </a:solidFill>
              </a:rPr>
              <a:t>OR	</a:t>
            </a:r>
            <a:r>
              <a:rPr lang="en-US" b="1" dirty="0" smtClean="0">
                <a:solidFill>
                  <a:srgbClr val="FF0000"/>
                </a:solidFill>
              </a:rPr>
              <a:t>When Billy went to the zoo</a:t>
            </a:r>
            <a:r>
              <a:rPr lang="en-US" b="1" dirty="0" smtClean="0">
                <a:solidFill>
                  <a:srgbClr val="7030A0"/>
                </a:solidFill>
              </a:rPr>
              <a:t>, he saw the tigers.</a:t>
            </a:r>
          </a:p>
          <a:p>
            <a:r>
              <a:rPr lang="en-US" dirty="0" smtClean="0"/>
              <a:t>(Be sure to follow proper comma rules when you do this.)</a:t>
            </a:r>
            <a:endParaRPr lang="en-US" dirty="0"/>
          </a:p>
        </p:txBody>
      </p:sp>
      <p:sp>
        <p:nvSpPr>
          <p:cNvPr id="6" name="TextBox 5"/>
          <p:cNvSpPr txBox="1"/>
          <p:nvPr/>
        </p:nvSpPr>
        <p:spPr>
          <a:xfrm>
            <a:off x="533400" y="3810000"/>
            <a:ext cx="8305800" cy="2308324"/>
          </a:xfrm>
          <a:prstGeom prst="rect">
            <a:avLst/>
          </a:prstGeom>
          <a:noFill/>
        </p:spPr>
        <p:txBody>
          <a:bodyPr wrap="square" rtlCol="0">
            <a:spAutoFit/>
          </a:bodyPr>
          <a:lstStyle/>
          <a:p>
            <a:r>
              <a:rPr lang="en-US" dirty="0" smtClean="0"/>
              <a:t>Or you can join the independent clauses using a comma followed by a FANBOYS (coordinating conjunction).  </a:t>
            </a:r>
          </a:p>
          <a:p>
            <a:r>
              <a:rPr lang="en-US" dirty="0"/>
              <a:t>	</a:t>
            </a:r>
            <a:r>
              <a:rPr lang="en-US" b="1" dirty="0" smtClean="0">
                <a:solidFill>
                  <a:srgbClr val="7030A0"/>
                </a:solidFill>
              </a:rPr>
              <a:t>Billy went to the zoo</a:t>
            </a:r>
            <a:r>
              <a:rPr lang="en-US" b="1" dirty="0" smtClean="0"/>
              <a:t>,</a:t>
            </a:r>
            <a:r>
              <a:rPr lang="en-US" b="1" dirty="0" smtClean="0">
                <a:solidFill>
                  <a:srgbClr val="7030A0"/>
                </a:solidFill>
              </a:rPr>
              <a:t> </a:t>
            </a:r>
            <a:r>
              <a:rPr lang="en-US" b="1" dirty="0" smtClean="0"/>
              <a:t>and</a:t>
            </a:r>
            <a:r>
              <a:rPr lang="en-US" b="1" dirty="0" smtClean="0">
                <a:solidFill>
                  <a:srgbClr val="7030A0"/>
                </a:solidFill>
              </a:rPr>
              <a:t> he saw the tigers.</a:t>
            </a:r>
          </a:p>
          <a:p>
            <a:r>
              <a:rPr lang="en-US" b="1" dirty="0">
                <a:solidFill>
                  <a:srgbClr val="7030A0"/>
                </a:solidFill>
              </a:rPr>
              <a:t>	</a:t>
            </a:r>
            <a:r>
              <a:rPr lang="en-US" b="1" dirty="0" smtClean="0">
                <a:solidFill>
                  <a:srgbClr val="7030A0"/>
                </a:solidFill>
              </a:rPr>
              <a:t>Billy does not like snakes</a:t>
            </a:r>
            <a:r>
              <a:rPr lang="en-US" b="1" dirty="0" smtClean="0"/>
              <a:t>,</a:t>
            </a:r>
            <a:r>
              <a:rPr lang="en-US" b="1" dirty="0" smtClean="0">
                <a:solidFill>
                  <a:srgbClr val="7030A0"/>
                </a:solidFill>
              </a:rPr>
              <a:t> </a:t>
            </a:r>
            <a:r>
              <a:rPr lang="en-US" b="1" dirty="0" smtClean="0"/>
              <a:t>so</a:t>
            </a:r>
            <a:r>
              <a:rPr lang="en-US" b="1" dirty="0" smtClean="0">
                <a:solidFill>
                  <a:srgbClr val="7030A0"/>
                </a:solidFill>
              </a:rPr>
              <a:t> he avoided the reptile house.</a:t>
            </a:r>
          </a:p>
          <a:p>
            <a:r>
              <a:rPr lang="en-US" b="1" dirty="0">
                <a:solidFill>
                  <a:srgbClr val="7030A0"/>
                </a:solidFill>
              </a:rPr>
              <a:t>	</a:t>
            </a:r>
            <a:r>
              <a:rPr lang="en-US" b="1" dirty="0" smtClean="0">
                <a:solidFill>
                  <a:srgbClr val="7030A0"/>
                </a:solidFill>
              </a:rPr>
              <a:t>Billy neither likes spiders</a:t>
            </a:r>
            <a:r>
              <a:rPr lang="en-US" b="1" dirty="0" smtClean="0"/>
              <a:t>,</a:t>
            </a:r>
            <a:r>
              <a:rPr lang="en-US" b="1" dirty="0" smtClean="0">
                <a:solidFill>
                  <a:srgbClr val="7030A0"/>
                </a:solidFill>
              </a:rPr>
              <a:t> </a:t>
            </a:r>
            <a:r>
              <a:rPr lang="en-US" b="1" dirty="0" smtClean="0"/>
              <a:t>nor</a:t>
            </a:r>
            <a:r>
              <a:rPr lang="en-US" b="1" dirty="0" smtClean="0">
                <a:solidFill>
                  <a:srgbClr val="7030A0"/>
                </a:solidFill>
              </a:rPr>
              <a:t> does he like scorpions.</a:t>
            </a:r>
          </a:p>
          <a:p>
            <a:r>
              <a:rPr lang="en-US" b="1" dirty="0">
                <a:solidFill>
                  <a:srgbClr val="7030A0"/>
                </a:solidFill>
              </a:rPr>
              <a:t>	</a:t>
            </a:r>
            <a:r>
              <a:rPr lang="en-US" b="1" dirty="0" smtClean="0">
                <a:solidFill>
                  <a:srgbClr val="7030A0"/>
                </a:solidFill>
              </a:rPr>
              <a:t>Billy slipped by the seal exhibit</a:t>
            </a:r>
            <a:r>
              <a:rPr lang="en-US" b="1" dirty="0" smtClean="0"/>
              <a:t>,</a:t>
            </a:r>
            <a:r>
              <a:rPr lang="en-US" b="1" dirty="0" smtClean="0">
                <a:solidFill>
                  <a:srgbClr val="7030A0"/>
                </a:solidFill>
              </a:rPr>
              <a:t> </a:t>
            </a:r>
            <a:r>
              <a:rPr lang="en-US" b="1" dirty="0" smtClean="0"/>
              <a:t>for</a:t>
            </a:r>
            <a:r>
              <a:rPr lang="en-US" b="1" dirty="0" smtClean="0">
                <a:solidFill>
                  <a:srgbClr val="7030A0"/>
                </a:solidFill>
              </a:rPr>
              <a:t> the ground was wet there.  </a:t>
            </a:r>
          </a:p>
          <a:p>
            <a:r>
              <a:rPr lang="en-US" b="1" dirty="0">
                <a:solidFill>
                  <a:srgbClr val="7030A0"/>
                </a:solidFill>
              </a:rPr>
              <a:t>	</a:t>
            </a:r>
            <a:r>
              <a:rPr lang="en-US" b="1" dirty="0" smtClean="0">
                <a:solidFill>
                  <a:srgbClr val="7030A0"/>
                </a:solidFill>
              </a:rPr>
              <a:t>He hit the ground hard</a:t>
            </a:r>
            <a:r>
              <a:rPr lang="en-US" b="1" dirty="0" smtClean="0"/>
              <a:t>,</a:t>
            </a:r>
            <a:r>
              <a:rPr lang="en-US" b="1" dirty="0" smtClean="0">
                <a:solidFill>
                  <a:srgbClr val="7030A0"/>
                </a:solidFill>
              </a:rPr>
              <a:t> </a:t>
            </a:r>
            <a:r>
              <a:rPr lang="en-US" b="1" dirty="0" smtClean="0"/>
              <a:t>but</a:t>
            </a:r>
            <a:r>
              <a:rPr lang="en-US" b="1" dirty="0" smtClean="0">
                <a:solidFill>
                  <a:srgbClr val="7030A0"/>
                </a:solidFill>
              </a:rPr>
              <a:t> he was not hurt.</a:t>
            </a:r>
          </a:p>
          <a:p>
            <a:r>
              <a:rPr lang="en-US" b="1" dirty="0">
                <a:solidFill>
                  <a:srgbClr val="7030A0"/>
                </a:solidFill>
              </a:rPr>
              <a:t>	</a:t>
            </a:r>
            <a:r>
              <a:rPr lang="en-US" b="1" dirty="0" smtClean="0">
                <a:solidFill>
                  <a:srgbClr val="7030A0"/>
                </a:solidFill>
              </a:rPr>
              <a:t>He had a coupon for his ticket</a:t>
            </a:r>
            <a:r>
              <a:rPr lang="en-US" b="1" dirty="0" smtClean="0"/>
              <a:t>,</a:t>
            </a:r>
            <a:r>
              <a:rPr lang="en-US" b="1" dirty="0" smtClean="0">
                <a:solidFill>
                  <a:srgbClr val="7030A0"/>
                </a:solidFill>
              </a:rPr>
              <a:t> </a:t>
            </a:r>
            <a:r>
              <a:rPr lang="en-US" b="1" dirty="0" smtClean="0"/>
              <a:t>yet</a:t>
            </a:r>
            <a:r>
              <a:rPr lang="en-US" b="1" dirty="0" smtClean="0">
                <a:solidFill>
                  <a:srgbClr val="7030A0"/>
                </a:solidFill>
              </a:rPr>
              <a:t> he still had to pay full price.</a:t>
            </a:r>
            <a:endParaRPr lang="en-US"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dow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down)">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wipe(down)">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wipe(down)">
                                      <p:cBhvr>
                                        <p:cTn id="37" dur="5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Effect transition="in" filter="wipe(down)">
                                      <p:cBhvr>
                                        <p:cTn id="42" dur="500"/>
                                        <p:tgtEl>
                                          <p:spTgt spid="5">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animEffect transition="in" filter="wipe(down)">
                                      <p:cBhvr>
                                        <p:cTn id="47" dur="500"/>
                                        <p:tgtEl>
                                          <p:spTgt spid="5">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6">
                                            <p:txEl>
                                              <p:pRg st="0" end="0"/>
                                            </p:txEl>
                                          </p:spTgt>
                                        </p:tgtEl>
                                        <p:attrNameLst>
                                          <p:attrName>style.visibility</p:attrName>
                                        </p:attrNameLst>
                                      </p:cBhvr>
                                      <p:to>
                                        <p:strVal val="visible"/>
                                      </p:to>
                                    </p:set>
                                    <p:animEffect transition="in" filter="wipe(down)">
                                      <p:cBhvr>
                                        <p:cTn id="52" dur="500"/>
                                        <p:tgtEl>
                                          <p:spTgt spid="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6">
                                            <p:txEl>
                                              <p:pRg st="1" end="1"/>
                                            </p:txEl>
                                          </p:spTgt>
                                        </p:tgtEl>
                                        <p:attrNameLst>
                                          <p:attrName>style.visibility</p:attrName>
                                        </p:attrNameLst>
                                      </p:cBhvr>
                                      <p:to>
                                        <p:strVal val="visible"/>
                                      </p:to>
                                    </p:set>
                                    <p:animEffect transition="in" filter="wipe(down)">
                                      <p:cBhvr>
                                        <p:cTn id="57" dur="500"/>
                                        <p:tgtEl>
                                          <p:spTgt spid="6">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6">
                                            <p:txEl>
                                              <p:pRg st="2" end="2"/>
                                            </p:txEl>
                                          </p:spTgt>
                                        </p:tgtEl>
                                        <p:attrNameLst>
                                          <p:attrName>style.visibility</p:attrName>
                                        </p:attrNameLst>
                                      </p:cBhvr>
                                      <p:to>
                                        <p:strVal val="visible"/>
                                      </p:to>
                                    </p:set>
                                    <p:animEffect transition="in" filter="wipe(down)">
                                      <p:cBhvr>
                                        <p:cTn id="62" dur="500"/>
                                        <p:tgtEl>
                                          <p:spTgt spid="6">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animEffect transition="in" filter="wipe(down)">
                                      <p:cBhvr>
                                        <p:cTn id="67" dur="500"/>
                                        <p:tgtEl>
                                          <p:spTgt spid="6">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6">
                                            <p:txEl>
                                              <p:pRg st="4" end="4"/>
                                            </p:txEl>
                                          </p:spTgt>
                                        </p:tgtEl>
                                        <p:attrNameLst>
                                          <p:attrName>style.visibility</p:attrName>
                                        </p:attrNameLst>
                                      </p:cBhvr>
                                      <p:to>
                                        <p:strVal val="visible"/>
                                      </p:to>
                                    </p:set>
                                    <p:animEffect transition="in" filter="wipe(down)">
                                      <p:cBhvr>
                                        <p:cTn id="72" dur="500"/>
                                        <p:tgtEl>
                                          <p:spTgt spid="6">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6">
                                            <p:txEl>
                                              <p:pRg st="5" end="5"/>
                                            </p:txEl>
                                          </p:spTgt>
                                        </p:tgtEl>
                                        <p:attrNameLst>
                                          <p:attrName>style.visibility</p:attrName>
                                        </p:attrNameLst>
                                      </p:cBhvr>
                                      <p:to>
                                        <p:strVal val="visible"/>
                                      </p:to>
                                    </p:set>
                                    <p:animEffect transition="in" filter="wipe(down)">
                                      <p:cBhvr>
                                        <p:cTn id="77" dur="500"/>
                                        <p:tgtEl>
                                          <p:spTgt spid="6">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6">
                                            <p:txEl>
                                              <p:pRg st="6" end="6"/>
                                            </p:txEl>
                                          </p:spTgt>
                                        </p:tgtEl>
                                        <p:attrNameLst>
                                          <p:attrName>style.visibility</p:attrName>
                                        </p:attrNameLst>
                                      </p:cBhvr>
                                      <p:to>
                                        <p:strVal val="visible"/>
                                      </p:to>
                                    </p:set>
                                    <p:animEffect transition="in" filter="wipe(down)">
                                      <p:cBhvr>
                                        <p:cTn id="8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228600"/>
            <a:ext cx="5869299" cy="584775"/>
          </a:xfrm>
          <a:prstGeom prst="rect">
            <a:avLst/>
          </a:prstGeom>
          <a:noFill/>
        </p:spPr>
        <p:txBody>
          <a:bodyPr wrap="none" rtlCol="0">
            <a:spAutoFit/>
          </a:bodyPr>
          <a:lstStyle/>
          <a:p>
            <a:r>
              <a:rPr lang="en-US" sz="3200" dirty="0" smtClean="0"/>
              <a:t>Let’s play </a:t>
            </a:r>
            <a:r>
              <a:rPr lang="en-US" sz="3200" i="1" dirty="0" smtClean="0"/>
              <a:t>NAME THAT ERROR</a:t>
            </a:r>
            <a:r>
              <a:rPr lang="en-US" sz="3200" dirty="0" smtClean="0"/>
              <a:t>!</a:t>
            </a:r>
            <a:endParaRPr lang="en-US" sz="3200" dirty="0"/>
          </a:p>
        </p:txBody>
      </p:sp>
      <p:sp>
        <p:nvSpPr>
          <p:cNvPr id="3" name="TextBox 2"/>
          <p:cNvSpPr txBox="1"/>
          <p:nvPr/>
        </p:nvSpPr>
        <p:spPr>
          <a:xfrm>
            <a:off x="533400" y="914400"/>
            <a:ext cx="8382000" cy="2431435"/>
          </a:xfrm>
          <a:prstGeom prst="rect">
            <a:avLst/>
          </a:prstGeom>
          <a:noFill/>
        </p:spPr>
        <p:txBody>
          <a:bodyPr wrap="square" rtlCol="0">
            <a:spAutoFit/>
          </a:bodyPr>
          <a:lstStyle/>
          <a:p>
            <a:r>
              <a:rPr lang="en-US" dirty="0" smtClean="0"/>
              <a:t>Look at the sentence in the examples.  Then, name the type of error you see.  Be careful, however, because a few will not have an error.  If there is no error, then say “correct.”  Knowing when there is no problem is just as important as knowing when there is one.</a:t>
            </a:r>
          </a:p>
          <a:p>
            <a:r>
              <a:rPr lang="en-US" dirty="0" smtClean="0"/>
              <a:t>Ready?</a:t>
            </a:r>
          </a:p>
          <a:p>
            <a:pPr algn="ctr"/>
            <a:r>
              <a:rPr lang="en-US"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Let’s Begin! </a:t>
            </a:r>
            <a:r>
              <a:rPr lang="en-US"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sym typeface="Wingdings" pitchFamily="2" charset="2"/>
              </a:rPr>
              <a:t> </a:t>
            </a:r>
            <a:r>
              <a:rPr lang="en-US"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en-US"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1346</Words>
  <Application>Microsoft Office PowerPoint</Application>
  <PresentationFormat>On-screen Show (4:3)</PresentationFormat>
  <Paragraphs>120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Workshop #4:  Sentence Errors</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#4:  Sentence Errors</dc:title>
  <dc:creator>RVXP30</dc:creator>
  <cp:lastModifiedBy>RVXP30</cp:lastModifiedBy>
  <cp:revision>47</cp:revision>
  <dcterms:created xsi:type="dcterms:W3CDTF">2013-09-19T00:50:59Z</dcterms:created>
  <dcterms:modified xsi:type="dcterms:W3CDTF">2013-09-20T20:05:18Z</dcterms:modified>
</cp:coreProperties>
</file>